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34"/>
  </p:notesMasterIdLst>
  <p:handoutMasterIdLst>
    <p:handoutMasterId r:id="rId35"/>
  </p:handoutMasterIdLst>
  <p:sldIdLst>
    <p:sldId id="256" r:id="rId2"/>
    <p:sldId id="264" r:id="rId3"/>
    <p:sldId id="539" r:id="rId4"/>
    <p:sldId id="544" r:id="rId5"/>
    <p:sldId id="559" r:id="rId6"/>
    <p:sldId id="579" r:id="rId7"/>
    <p:sldId id="580" r:id="rId8"/>
    <p:sldId id="546" r:id="rId9"/>
    <p:sldId id="581" r:id="rId10"/>
    <p:sldId id="582" r:id="rId11"/>
    <p:sldId id="583" r:id="rId12"/>
    <p:sldId id="584" r:id="rId13"/>
    <p:sldId id="545" r:id="rId14"/>
    <p:sldId id="561" r:id="rId15"/>
    <p:sldId id="562" r:id="rId16"/>
    <p:sldId id="550" r:id="rId17"/>
    <p:sldId id="585" r:id="rId18"/>
    <p:sldId id="586" r:id="rId19"/>
    <p:sldId id="571" r:id="rId20"/>
    <p:sldId id="572" r:id="rId21"/>
    <p:sldId id="588" r:id="rId22"/>
    <p:sldId id="589" r:id="rId23"/>
    <p:sldId id="573" r:id="rId24"/>
    <p:sldId id="575" r:id="rId25"/>
    <p:sldId id="590" r:id="rId26"/>
    <p:sldId id="551" r:id="rId27"/>
    <p:sldId id="587" r:id="rId28"/>
    <p:sldId id="553" r:id="rId29"/>
    <p:sldId id="565" r:id="rId30"/>
    <p:sldId id="555" r:id="rId31"/>
    <p:sldId id="591" r:id="rId32"/>
    <p:sldId id="592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237731"/>
    <a:srgbClr val="E7E200"/>
    <a:srgbClr val="CCCC00"/>
    <a:srgbClr val="F8F2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1" autoAdjust="0"/>
    <p:restoredTop sz="94706" autoAdjust="0"/>
  </p:normalViewPr>
  <p:slideViewPr>
    <p:cSldViewPr snapToGrid="0">
      <p:cViewPr varScale="1">
        <p:scale>
          <a:sx n="106" d="100"/>
          <a:sy n="106" d="100"/>
        </p:scale>
        <p:origin x="13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67CB728-2773-B9B4-CFEE-F25685F7211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7D73C9A-E200-82E4-0EA4-2609A8425C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95127-D148-4971-8801-14A838BB5616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C0B1667-EEFB-CDEE-2D14-FA1F39AD23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EB869B-A04E-DE78-3E43-7FAE6ABDAE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922A0-E5B8-443A-B94A-F12A5489B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7408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CB2E5-D705-4A1C-9E29-A72ACFD3D45F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B1B839-5E4D-4F00-AC89-5CBE3CA71A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586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2B4B0-3B5A-4A82-88A9-D746E8D30C8A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B294B-7939-4279-8AF0-DB51BC260B7B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5299365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92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2B4B0-3B5A-4A82-88A9-D746E8D30C8A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B294B-7939-4279-8AF0-DB51BC260B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920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2B4B0-3B5A-4A82-88A9-D746E8D30C8A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B294B-7939-4279-8AF0-DB51BC260B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967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2B4B0-3B5A-4A82-88A9-D746E8D30C8A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B294B-7939-4279-8AF0-DB51BC260B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086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2B4B0-3B5A-4A82-88A9-D746E8D30C8A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B294B-7939-4279-8AF0-DB51BC260B7B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548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2B4B0-3B5A-4A82-88A9-D746E8D30C8A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B294B-7939-4279-8AF0-DB51BC260B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060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2B4B0-3B5A-4A82-88A9-D746E8D30C8A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B294B-7939-4279-8AF0-DB51BC260B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716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2B4B0-3B5A-4A82-88A9-D746E8D30C8A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B294B-7939-4279-8AF0-DB51BC260B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334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2B4B0-3B5A-4A82-88A9-D746E8D30C8A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B294B-7939-4279-8AF0-DB51BC260B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845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802B4B0-3B5A-4A82-88A9-D746E8D30C8A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73B294B-7939-4279-8AF0-DB51BC260B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992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2B4B0-3B5A-4A82-88A9-D746E8D30C8A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B294B-7939-4279-8AF0-DB51BC260B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201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802B4B0-3B5A-4A82-88A9-D746E8D30C8A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73B294B-7939-4279-8AF0-DB51BC260B7B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05620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208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6FB428B-0C09-FCB9-9A6F-37DC825246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ko-KR" altLang="en-US" sz="5100"/>
              <a:t>자바 스터디 </a:t>
            </a:r>
            <a:r>
              <a:rPr lang="en-US" altLang="ko-KR" sz="5100"/>
              <a:t>#8</a:t>
            </a:r>
            <a:br>
              <a:rPr lang="en-US" altLang="ko-KR" sz="5100"/>
            </a:br>
            <a:r>
              <a:rPr lang="en-US" altLang="ko-KR" sz="5100"/>
              <a:t>_ (20221117)</a:t>
            </a:r>
            <a:br>
              <a:rPr lang="en-US" altLang="ko-KR" sz="5100"/>
            </a:br>
            <a:endParaRPr lang="en-US" altLang="ko-KR" sz="510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34CF0F2-07E4-6A44-2588-5A40A7D1B6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41110" y="4455621"/>
            <a:ext cx="3417990" cy="1238616"/>
          </a:xfrm>
        </p:spPr>
        <p:txBody>
          <a:bodyPr vert="horz" lIns="0" tIns="45720" rIns="0" bIns="45720" rtlCol="0">
            <a:normAutofit/>
          </a:bodyPr>
          <a:lstStyle/>
          <a:p>
            <a:pPr latinLnBrk="0"/>
            <a:r>
              <a:rPr lang="en-US" altLang="ko-KR" sz="2000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10. </a:t>
            </a:r>
            <a:r>
              <a:rPr lang="ko-KR" altLang="en-US" sz="2000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인터페이스</a:t>
            </a:r>
            <a:endParaRPr lang="en-US" altLang="ko-KR" sz="2000" cap="none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22" name="Graphic 21" descr="고양이">
            <a:extLst>
              <a:ext uri="{FF2B5EF4-FFF2-40B4-BE49-F238E27FC236}">
                <a16:creationId xmlns:a16="http://schemas.microsoft.com/office/drawing/2014/main" id="{9D2C1FFA-D819-83B6-45EA-37C5ABD15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0734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0D051E61-3607-0076-3940-6814401A3CD7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7484658" cy="862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/>
              <a:t>10-4. </a:t>
            </a:r>
            <a:r>
              <a:rPr lang="ko-KR" altLang="en-US" sz="3600"/>
              <a:t>인터페이스 활용하기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D81A02-04A9-74B9-775C-D4F18A5518BD}"/>
              </a:ext>
            </a:extLst>
          </p:cNvPr>
          <p:cNvSpPr txBox="1"/>
          <p:nvPr/>
        </p:nvSpPr>
        <p:spPr>
          <a:xfrm>
            <a:off x="5960105" y="65324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lvl="0" indent="-91440" algn="ctr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8AD7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]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중첩 클래스에서 바깥 클래스 참조 얻기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D92D1E-523F-2918-D166-B21EB8E23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665" y="1289631"/>
            <a:ext cx="6105525" cy="5057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3876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0D051E61-3607-0076-3940-6814401A3CD7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7484658" cy="862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/>
              <a:t>10-4. </a:t>
            </a:r>
            <a:r>
              <a:rPr lang="ko-KR" altLang="en-US" sz="3600"/>
              <a:t>인터페이스 활용하기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D81A02-04A9-74B9-775C-D4F18A5518BD}"/>
              </a:ext>
            </a:extLst>
          </p:cNvPr>
          <p:cNvSpPr txBox="1"/>
          <p:nvPr/>
        </p:nvSpPr>
        <p:spPr>
          <a:xfrm>
            <a:off x="5960105" y="65324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lvl="0" indent="-91440" algn="ctr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8AD7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]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중첩 클래스에서 바깥 클래스 참조 얻기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76730B-7D89-2C22-79F0-62D4B5AB4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512" y="1944210"/>
            <a:ext cx="7014194" cy="26154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60EC067-62DD-5671-EBEB-D5FB6F914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715" y="4225771"/>
            <a:ext cx="3858584" cy="169373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9206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0D051E61-3607-0076-3940-6814401A3CD7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7484658" cy="862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/>
              <a:t>10-4. </a:t>
            </a:r>
            <a:r>
              <a:rPr lang="ko-KR" altLang="en-US" sz="3600"/>
              <a:t>인터페이스 활용하기</a:t>
            </a:r>
            <a:endParaRPr lang="ko-KR" altLang="en-US" sz="2000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6409AC9-E8FE-7524-540A-95300B6AF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149735"/>
            <a:ext cx="4842126" cy="528506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■ 중첩 인터페이스 선언</a:t>
            </a:r>
            <a:endParaRPr lang="ko-KR" altLang="en-US" sz="1600" dirty="0">
              <a:solidFill>
                <a:srgbClr val="0070C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4A4564-07CD-D906-7CCE-70362549C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741" y="1503017"/>
            <a:ext cx="7625709" cy="526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13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46208E8B-030F-54AE-C8FC-DE9648FD0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10-4. </a:t>
            </a:r>
            <a:r>
              <a:rPr lang="ko-KR" altLang="en-US" sz="3600" dirty="0"/>
              <a:t>인터페이스 활용하기</a:t>
            </a:r>
            <a:endParaRPr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AD0A3C-F987-82FA-5146-A53569CAF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1724637"/>
            <a:ext cx="6667500" cy="39338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A4A921-5353-05D1-F84B-4027E3BE1CAC}"/>
              </a:ext>
            </a:extLst>
          </p:cNvPr>
          <p:cNvSpPr txBox="1"/>
          <p:nvPr/>
        </p:nvSpPr>
        <p:spPr>
          <a:xfrm>
            <a:off x="5960105" y="65324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lvl="0" indent="-91440" algn="ctr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8AD7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]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중첩 인터페이스 선언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8894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0D051E61-3607-0076-3940-6814401A3CD7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7484658" cy="862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/>
              <a:t>10-4. </a:t>
            </a:r>
            <a:r>
              <a:rPr lang="ko-KR" altLang="en-US" sz="3600"/>
              <a:t>인터페이스 활용하기</a:t>
            </a:r>
            <a:endParaRPr lang="ko-KR" altLang="en-US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0B21A3-E4A2-A54A-AD9A-70B0FFEE7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626" y="1515934"/>
            <a:ext cx="7410450" cy="21526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B50540-D35D-D7D2-40C1-3ABFEE910E45}"/>
              </a:ext>
            </a:extLst>
          </p:cNvPr>
          <p:cNvSpPr txBox="1"/>
          <p:nvPr/>
        </p:nvSpPr>
        <p:spPr>
          <a:xfrm>
            <a:off x="5960105" y="65324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lvl="0" indent="-91440" algn="ctr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8AD7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]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중첩 인터페이스 선언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120DA0-1DAA-FC44-5D1B-C7CC69DDC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889" y="4035226"/>
            <a:ext cx="7648575" cy="2076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4579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0D051E61-3607-0076-3940-6814401A3CD7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7484658" cy="862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/>
              <a:t>10-4. </a:t>
            </a:r>
            <a:r>
              <a:rPr lang="ko-KR" altLang="en-US" sz="3600"/>
              <a:t>인터페이스 활용하기</a:t>
            </a:r>
            <a:endParaRPr lang="ko-KR" alt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261898-AF2C-9AF7-79AE-57AF219140DE}"/>
              </a:ext>
            </a:extLst>
          </p:cNvPr>
          <p:cNvSpPr txBox="1"/>
          <p:nvPr/>
        </p:nvSpPr>
        <p:spPr>
          <a:xfrm>
            <a:off x="5960105" y="65324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lvl="0" indent="-91440" algn="ctr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8AD7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]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중첩 인터페이스 선언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E4A68C-AC57-5522-7A1C-1D78A0CC5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69" y="1203017"/>
            <a:ext cx="7054423" cy="50017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F9C6F36-6D6F-92FB-8E1A-B21478BF7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625" y="4554948"/>
            <a:ext cx="3845979" cy="13711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928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10-4. </a:t>
            </a:r>
            <a:r>
              <a:rPr lang="ko-KR" altLang="en-US" sz="3600" dirty="0"/>
              <a:t>인터페이스 활용하기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233182"/>
            <a:ext cx="4070338" cy="528506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■ 익명 객체 </a:t>
            </a:r>
            <a:r>
              <a:rPr lang="en-US" altLang="ko-KR" b="1" dirty="0">
                <a:solidFill>
                  <a:srgbClr val="0070C0"/>
                </a:solidFill>
              </a:rPr>
              <a:t>: </a:t>
            </a:r>
            <a:r>
              <a:rPr lang="ko-KR" altLang="en-US" b="1" dirty="0">
                <a:solidFill>
                  <a:srgbClr val="0070C0"/>
                </a:solidFill>
              </a:rPr>
              <a:t>이름이 없는 객체</a:t>
            </a:r>
            <a:endParaRPr lang="ko-KR" altLang="en-US" sz="1600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70950A-E8FF-0B30-0953-D8F594C53B4C}"/>
              </a:ext>
            </a:extLst>
          </p:cNvPr>
          <p:cNvSpPr txBox="1"/>
          <p:nvPr/>
        </p:nvSpPr>
        <p:spPr>
          <a:xfrm>
            <a:off x="1172574" y="2249856"/>
            <a:ext cx="6571030" cy="1119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chemeClr val="tx1">
                    <a:lumMod val="50000"/>
                  </a:schemeClr>
                </a:solidFill>
              </a:rPr>
              <a:t>사용위치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636363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636363">
                    <a:lumMod val="50000"/>
                  </a:srgbClr>
                </a:solidFill>
                <a:latin typeface="Calibri" panose="020F0502020204030204"/>
                <a:ea typeface="맑은 고딕" panose="020B0503020000020004" pitchFamily="50" charset="-127"/>
              </a:rPr>
              <a:t> 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636363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-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636363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필드의 초기값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636363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636363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로컬 변수의 초기값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636363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636363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매개변수의 </a:t>
            </a:r>
            <a:r>
              <a:rPr lang="ko-KR" altLang="en-US" sz="1400" dirty="0" err="1">
                <a:solidFill>
                  <a:srgbClr val="636363">
                    <a:lumMod val="50000"/>
                  </a:srgbClr>
                </a:solidFill>
                <a:latin typeface="Calibri" panose="020F0502020204030204"/>
                <a:ea typeface="맑은 고딕" panose="020B0503020000020004" pitchFamily="50" charset="-127"/>
              </a:rPr>
              <a:t>매개값으로</a:t>
            </a:r>
            <a:r>
              <a:rPr lang="ko-KR" altLang="en-US" sz="1400" dirty="0">
                <a:solidFill>
                  <a:srgbClr val="636363">
                    <a:lumMod val="50000"/>
                  </a:srgbClr>
                </a:solidFill>
                <a:latin typeface="Calibri" panose="020F0502020204030204"/>
                <a:ea typeface="맑은 고딕" panose="020B0503020000020004" pitchFamily="50" charset="-127"/>
              </a:rPr>
              <a:t> 주로 대입된다</a:t>
            </a:r>
            <a:r>
              <a:rPr lang="en-US" altLang="ko-KR" sz="1400" dirty="0">
                <a:solidFill>
                  <a:srgbClr val="636363">
                    <a:lumMod val="50000"/>
                  </a:srgbClr>
                </a:solidFill>
                <a:latin typeface="Calibri" panose="020F0502020204030204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636363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  - UI </a:t>
            </a:r>
            <a:r>
              <a:rPr lang="ko-KR" altLang="en-US" sz="1400" dirty="0">
                <a:solidFill>
                  <a:srgbClr val="636363">
                    <a:lumMod val="50000"/>
                  </a:srgbClr>
                </a:solidFill>
                <a:latin typeface="Calibri" panose="020F0502020204030204"/>
                <a:ea typeface="맑은 고딕" panose="020B0503020000020004" pitchFamily="50" charset="-127"/>
              </a:rPr>
              <a:t>이벤트 처리 객체나</a:t>
            </a:r>
            <a:r>
              <a:rPr lang="en-US" altLang="ko-KR" sz="1400" dirty="0">
                <a:solidFill>
                  <a:srgbClr val="636363">
                    <a:lumMod val="50000"/>
                  </a:srgbClr>
                </a:solidFill>
                <a:latin typeface="Calibri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rgbClr val="636363">
                    <a:lumMod val="50000"/>
                  </a:srgbClr>
                </a:solidFill>
                <a:latin typeface="Calibri" panose="020F0502020204030204"/>
                <a:ea typeface="맑은 고딕" panose="020B0503020000020004" pitchFamily="50" charset="-127"/>
              </a:rPr>
              <a:t>스레드 객체를 간편하게 생성할 목적으로 주로 활용된다</a:t>
            </a:r>
            <a:r>
              <a:rPr lang="en-US" altLang="ko-KR" sz="1400" dirty="0">
                <a:solidFill>
                  <a:srgbClr val="636363">
                    <a:lumMod val="50000"/>
                  </a:srgbClr>
                </a:solidFill>
                <a:latin typeface="Calibri" panose="020F0502020204030204"/>
                <a:ea typeface="맑은 고딕" panose="020B050302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564D3-5E73-11ED-D9F7-F9175CDDE490}"/>
              </a:ext>
            </a:extLst>
          </p:cNvPr>
          <p:cNvSpPr txBox="1"/>
          <p:nvPr/>
        </p:nvSpPr>
        <p:spPr>
          <a:xfrm>
            <a:off x="1172574" y="3892594"/>
            <a:ext cx="1680268" cy="462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chemeClr val="tx1">
                    <a:lumMod val="50000"/>
                  </a:schemeClr>
                </a:solidFill>
              </a:rPr>
              <a:t>필드 초기값</a:t>
            </a:r>
            <a:endParaRPr lang="en-US" altLang="ko-KR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6CBAD8-82EA-C55D-DEDC-73C7A37D3C16}"/>
              </a:ext>
            </a:extLst>
          </p:cNvPr>
          <p:cNvSpPr txBox="1"/>
          <p:nvPr/>
        </p:nvSpPr>
        <p:spPr>
          <a:xfrm>
            <a:off x="1173972" y="1496244"/>
            <a:ext cx="5352747" cy="7958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chemeClr val="tx1">
                    <a:lumMod val="50000"/>
                  </a:schemeClr>
                </a:solidFill>
              </a:rPr>
              <a:t>익명 객체는 단독으로 생성할 수 없다</a:t>
            </a:r>
            <a:endParaRPr lang="en-US" altLang="ko-KR" b="1"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636363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  -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636363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클래스를 상속하거나 인터페이스를 구현해야만 생성할 수 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636363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DE96B8B-75FC-7B92-D34C-37186DAA27F5}"/>
              </a:ext>
            </a:extLst>
          </p:cNvPr>
          <p:cNvSpPr txBox="1">
            <a:spLocks/>
          </p:cNvSpPr>
          <p:nvPr/>
        </p:nvSpPr>
        <p:spPr>
          <a:xfrm>
            <a:off x="1098678" y="3491221"/>
            <a:ext cx="4070338" cy="52850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rgbClr val="0070C0"/>
                </a:solidFill>
              </a:rPr>
              <a:t>■ 익명 자식 객체 생성</a:t>
            </a:r>
            <a:endParaRPr lang="ko-KR" altLang="en-US" sz="1600" dirty="0">
              <a:solidFill>
                <a:srgbClr val="0070C0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6AC5439-82BB-BE37-7FF3-82215EEF3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818" y="4403225"/>
            <a:ext cx="7484658" cy="24363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08C2432-C705-C213-D6B6-96716384F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014" y="3311557"/>
            <a:ext cx="4583968" cy="12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09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0D051E61-3607-0076-3940-6814401A3CD7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7484658" cy="862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/>
              <a:t>10-4. </a:t>
            </a:r>
            <a:r>
              <a:rPr lang="ko-KR" altLang="en-US" sz="3600"/>
              <a:t>인터페이스 활용하기</a:t>
            </a:r>
            <a:endParaRPr lang="ko-KR" altLang="en-US" sz="2000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6409AC9-E8FE-7524-540A-95300B6AF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342682"/>
            <a:ext cx="4842126" cy="528506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■ 로컬변수 초기값</a:t>
            </a:r>
            <a:endParaRPr lang="ko-KR" altLang="en-US" sz="1600" dirty="0">
              <a:solidFill>
                <a:srgbClr val="0070C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7097C0-D950-44A5-E2AD-0007F0243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451" y="1775274"/>
            <a:ext cx="10297179" cy="403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514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0D051E61-3607-0076-3940-6814401A3CD7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7484658" cy="862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/>
              <a:t>10-4. </a:t>
            </a:r>
            <a:r>
              <a:rPr lang="ko-KR" altLang="en-US" sz="3600"/>
              <a:t>인터페이스 활용하기</a:t>
            </a:r>
            <a:endParaRPr lang="ko-KR" altLang="en-US" sz="2000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6409AC9-E8FE-7524-540A-95300B6AF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250403"/>
            <a:ext cx="4842126" cy="528506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■ 메소드의 </a:t>
            </a:r>
            <a:r>
              <a:rPr lang="ko-KR" altLang="en-US" b="1" dirty="0" err="1">
                <a:solidFill>
                  <a:srgbClr val="0070C0"/>
                </a:solidFill>
              </a:rPr>
              <a:t>매개값</a:t>
            </a:r>
            <a:endParaRPr lang="ko-KR" altLang="en-US" sz="1600" dirty="0">
              <a:solidFill>
                <a:srgbClr val="0070C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8E8368-DF4E-FDEE-15F2-742B40A61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270" y="1678240"/>
            <a:ext cx="9705315" cy="495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32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0D051E61-3607-0076-3940-6814401A3CD7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7484658" cy="862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10-4. </a:t>
            </a:r>
            <a:r>
              <a:rPr lang="ko-KR" altLang="en-US" sz="3600" dirty="0"/>
              <a:t>인터페이스 활용하기</a:t>
            </a:r>
            <a:endParaRPr lang="ko-KR" altLang="en-US" sz="2000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9019551E-509A-D64A-AF9A-8F2B72C53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885" y="2021748"/>
            <a:ext cx="6570258" cy="528506"/>
          </a:xfrm>
        </p:spPr>
        <p:txBody>
          <a:bodyPr>
            <a:normAutofit/>
          </a:bodyPr>
          <a:lstStyle/>
          <a:p>
            <a:r>
              <a:rPr lang="ko-KR" altLang="en-US" b="1">
                <a:solidFill>
                  <a:srgbClr val="0070C0"/>
                </a:solidFill>
              </a:rPr>
              <a:t>■ 익명 객체에 새롭게 정의된 필드와 메소드</a:t>
            </a:r>
            <a:endParaRPr lang="ko-KR" altLang="en-US" sz="1600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4B4A66-7EC1-9BA4-895A-F313E2FB1FB8}"/>
              </a:ext>
            </a:extLst>
          </p:cNvPr>
          <p:cNvSpPr txBox="1"/>
          <p:nvPr/>
        </p:nvSpPr>
        <p:spPr>
          <a:xfrm>
            <a:off x="712578" y="2588005"/>
            <a:ext cx="6183174" cy="1876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>
                    <a:lumMod val="50000"/>
                  </a:schemeClr>
                </a:solidFill>
              </a:rPr>
              <a:t>익명 객체 내부에서만 사용된다</a:t>
            </a:r>
            <a:r>
              <a:rPr lang="en-US" altLang="ko-KR" sz="1600" b="1" dirty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외부에서는 익명 객체의 필드와 메소드에 접근할 수 없다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636363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     -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636363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이유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636363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636363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익명 객체는 부모 타입 변수에 대입되므로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636363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rgbClr val="636363">
                    <a:lumMod val="50000"/>
                  </a:srgbClr>
                </a:solidFill>
                <a:latin typeface="Calibri" panose="020F0502020204030204"/>
                <a:ea typeface="맑은 고딕" panose="020B0503020000020004" pitchFamily="50" charset="-127"/>
              </a:rPr>
              <a:t>                    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636363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부모 타입에 선언된 것만 사용할 수 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636363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43C38D-C806-E59D-37B6-0AD568944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540" y="1140024"/>
            <a:ext cx="4959882" cy="571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255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FB428B-0C09-FCB9-9A6F-37DC825246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1744" y="450507"/>
            <a:ext cx="7026442" cy="128395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10. </a:t>
            </a:r>
            <a:r>
              <a:rPr lang="ko-KR" altLang="en-US" sz="4000" dirty="0"/>
              <a:t>인터페이스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34CF0F2-07E4-6A44-2588-5A40A7D1B6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60954"/>
            <a:ext cx="9144000" cy="2220339"/>
          </a:xfrm>
        </p:spPr>
        <p:txBody>
          <a:bodyPr>
            <a:normAutofit/>
          </a:bodyPr>
          <a:lstStyle/>
          <a:p>
            <a:r>
              <a:rPr lang="en-US" altLang="ko-KR" cap="none" dirty="0"/>
              <a:t>10-1. </a:t>
            </a:r>
            <a:r>
              <a:rPr lang="ko-KR" altLang="en-US" cap="none" dirty="0"/>
              <a:t>인터페이스란</a:t>
            </a:r>
            <a:r>
              <a:rPr lang="en-US" altLang="ko-KR" cap="none" dirty="0"/>
              <a:t>?</a:t>
            </a:r>
          </a:p>
          <a:p>
            <a:r>
              <a:rPr lang="en-US" altLang="ko-KR" cap="none" dirty="0"/>
              <a:t>10-2. </a:t>
            </a:r>
            <a:r>
              <a:rPr lang="ko-KR" altLang="en-US" cap="none" dirty="0"/>
              <a:t>인터페이스와 </a:t>
            </a:r>
            <a:r>
              <a:rPr lang="ko-KR" altLang="en-US" cap="none" dirty="0" err="1"/>
              <a:t>다형성</a:t>
            </a:r>
            <a:endParaRPr lang="en-US" altLang="ko-KR" cap="none" dirty="0"/>
          </a:p>
          <a:p>
            <a:r>
              <a:rPr lang="en-US" altLang="ko-KR" cap="none" dirty="0"/>
              <a:t>10-3. </a:t>
            </a:r>
            <a:r>
              <a:rPr lang="ko-KR" altLang="en-US" cap="none" dirty="0"/>
              <a:t>인터페이스 요소 살펴보기</a:t>
            </a:r>
            <a:endParaRPr lang="en-US" altLang="ko-KR" cap="none" dirty="0"/>
          </a:p>
          <a:p>
            <a:r>
              <a:rPr lang="en-US" altLang="ko-KR" cap="none" dirty="0"/>
              <a:t>10-4. </a:t>
            </a:r>
            <a:r>
              <a:rPr lang="ko-KR" altLang="en-US" cap="none" dirty="0"/>
              <a:t>인터페이스 활용하기</a:t>
            </a:r>
          </a:p>
        </p:txBody>
      </p:sp>
    </p:spTree>
    <p:extLst>
      <p:ext uri="{BB962C8B-B14F-4D97-AF65-F5344CB8AC3E}">
        <p14:creationId xmlns:p14="http://schemas.microsoft.com/office/powerpoint/2010/main" val="263262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0D051E61-3607-0076-3940-6814401A3CD7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7484658" cy="862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10-4. </a:t>
            </a:r>
            <a:r>
              <a:rPr lang="ko-KR" altLang="en-US" sz="3600" dirty="0"/>
              <a:t>인터페이스 활용하기</a:t>
            </a:r>
            <a:endParaRPr lang="ko-KR" alt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8FECD5-9795-0F07-1EDF-E486EE4C2617}"/>
              </a:ext>
            </a:extLst>
          </p:cNvPr>
          <p:cNvSpPr txBox="1"/>
          <p:nvPr/>
        </p:nvSpPr>
        <p:spPr>
          <a:xfrm>
            <a:off x="5960105" y="65324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lvl="0" indent="-91440" algn="ctr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8AD7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]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로컬변수 초기값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D527D7-6900-504E-0387-3BB38F32E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896" y="1515934"/>
            <a:ext cx="5286375" cy="19335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22B7CB-22E2-B63D-07F6-73920A1D9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954" y="3200819"/>
            <a:ext cx="5772150" cy="3495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6131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0D051E61-3607-0076-3940-6814401A3CD7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7484658" cy="862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10-4. </a:t>
            </a:r>
            <a:r>
              <a:rPr lang="ko-KR" altLang="en-US" sz="3600" dirty="0"/>
              <a:t>인터페이스 활용하기</a:t>
            </a:r>
            <a:endParaRPr lang="ko-KR" alt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8FECD5-9795-0F07-1EDF-E486EE4C2617}"/>
              </a:ext>
            </a:extLst>
          </p:cNvPr>
          <p:cNvSpPr txBox="1"/>
          <p:nvPr/>
        </p:nvSpPr>
        <p:spPr>
          <a:xfrm>
            <a:off x="5960105" y="65324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lvl="0" indent="-91440" algn="ctr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8AD7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]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로컬변수 초기값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F6529D-825E-C33A-4AD2-4284D1689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883" y="2029033"/>
            <a:ext cx="5429250" cy="2343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5AD95DD-0053-2829-511C-D83592798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204174"/>
            <a:ext cx="3324225" cy="10477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4138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0D051E61-3607-0076-3940-6814401A3CD7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7484658" cy="862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10-4. </a:t>
            </a:r>
            <a:r>
              <a:rPr lang="ko-KR" altLang="en-US" sz="3600" dirty="0"/>
              <a:t>인터페이스 활용하기</a:t>
            </a:r>
            <a:endParaRPr lang="ko-KR" alt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8FECD5-9795-0F07-1EDF-E486EE4C2617}"/>
              </a:ext>
            </a:extLst>
          </p:cNvPr>
          <p:cNvSpPr txBox="1"/>
          <p:nvPr/>
        </p:nvSpPr>
        <p:spPr>
          <a:xfrm>
            <a:off x="5960105" y="65324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lvl="0" indent="-91440" algn="ctr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8AD7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]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로컬변수 초기값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932130-63E3-A5C8-72EC-14CE64316D54}"/>
              </a:ext>
            </a:extLst>
          </p:cNvPr>
          <p:cNvSpPr txBox="1"/>
          <p:nvPr/>
        </p:nvSpPr>
        <p:spPr>
          <a:xfrm>
            <a:off x="793071" y="2296642"/>
            <a:ext cx="60945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sec10.exam06_annonymous_extends;</a:t>
            </a:r>
          </a:p>
          <a:p>
            <a:endParaRPr lang="en-US" altLang="ko-KR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- class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Anonymous</a:t>
            </a:r>
            <a:r>
              <a:rPr lang="ko-KR" alt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를 내용추가</a:t>
            </a:r>
            <a:endParaRPr lang="en-US" altLang="ko-KR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- class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AnonymousTest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내용 추가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529576C-7039-6BEA-7B71-3DE7B0C29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847" y="1149292"/>
            <a:ext cx="5036082" cy="55427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7521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0D051E61-3607-0076-3940-6814401A3CD7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7484658" cy="862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/>
              <a:t>10-4. </a:t>
            </a:r>
            <a:r>
              <a:rPr lang="ko-KR" altLang="en-US" sz="3600"/>
              <a:t>인터페이스 활용하기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2377E5-21D1-A8DD-A53D-05B873918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272" y="2157412"/>
            <a:ext cx="5429250" cy="25431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D9B361-4CA2-C764-5891-B2FFE1AB0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686" y="4042253"/>
            <a:ext cx="3324225" cy="14573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505737-89FC-BB96-CB00-D522292F61BB}"/>
              </a:ext>
            </a:extLst>
          </p:cNvPr>
          <p:cNvSpPr txBox="1"/>
          <p:nvPr/>
        </p:nvSpPr>
        <p:spPr>
          <a:xfrm>
            <a:off x="5960105" y="65324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lvl="0" indent="-91440" algn="ctr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8AD7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]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로컬변수 초기값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78583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0D051E61-3607-0076-3940-6814401A3CD7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7484658" cy="862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/>
              <a:t>10-4. </a:t>
            </a:r>
            <a:r>
              <a:rPr lang="ko-KR" altLang="en-US" sz="3600"/>
              <a:t>인터페이스 활용하기</a:t>
            </a:r>
            <a:endParaRPr lang="ko-KR" alt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E8964F-5DC9-6366-6006-9D0F71FE6D1C}"/>
              </a:ext>
            </a:extLst>
          </p:cNvPr>
          <p:cNvSpPr txBox="1"/>
          <p:nvPr/>
        </p:nvSpPr>
        <p:spPr>
          <a:xfrm>
            <a:off x="5960105" y="65324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lvl="0" indent="-91440" algn="ctr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8AD7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]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메소드의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매개값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1CAACF-D6D0-DAA7-6B1C-D3DA1DC6F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189" y="1075845"/>
            <a:ext cx="4302625" cy="57368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8536E9-16E0-08AA-540C-A201E3F06108}"/>
              </a:ext>
            </a:extLst>
          </p:cNvPr>
          <p:cNvSpPr txBox="1"/>
          <p:nvPr/>
        </p:nvSpPr>
        <p:spPr>
          <a:xfrm>
            <a:off x="793071" y="2296642"/>
            <a:ext cx="60945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sec10.exam06_annonymous_extends;</a:t>
            </a:r>
          </a:p>
          <a:p>
            <a:endParaRPr lang="en-US" altLang="ko-KR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- class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Anonymous</a:t>
            </a:r>
            <a:r>
              <a:rPr lang="ko-KR" alt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를 내용추가</a:t>
            </a:r>
            <a:endParaRPr lang="en-US" altLang="ko-KR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- class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AnonymousTest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내용 추가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7278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0D051E61-3607-0076-3940-6814401A3CD7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7484658" cy="862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/>
              <a:t>10-4. </a:t>
            </a:r>
            <a:r>
              <a:rPr lang="ko-KR" altLang="en-US" sz="3600"/>
              <a:t>인터페이스 활용하기</a:t>
            </a:r>
            <a:endParaRPr lang="ko-KR" alt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E8964F-5DC9-6366-6006-9D0F71FE6D1C}"/>
              </a:ext>
            </a:extLst>
          </p:cNvPr>
          <p:cNvSpPr txBox="1"/>
          <p:nvPr/>
        </p:nvSpPr>
        <p:spPr>
          <a:xfrm>
            <a:off x="5960105" y="65324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lvl="0" indent="-91440" algn="ctr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8AD7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]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메소드의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매개값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0ADC32-E168-ACDF-4CA1-25E07A580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209" y="1312554"/>
            <a:ext cx="5408905" cy="48922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A77FE6-4472-CA3D-FAC3-2976EF5D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5840" y="3429000"/>
            <a:ext cx="4086772" cy="197861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9516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46208E8B-030F-54AE-C8FC-DE9648FD0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10-4. </a:t>
            </a:r>
            <a:r>
              <a:rPr lang="ko-KR" altLang="en-US" sz="3600" dirty="0"/>
              <a:t>인터페이스 활용하기</a:t>
            </a:r>
            <a:endParaRPr lang="ko-KR" altLang="en-US" sz="2000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2AE59CFE-BAB2-732D-BEE4-CBA599044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335640"/>
            <a:ext cx="4724680" cy="419448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■ 익명 구현 객체 생성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832EA1-60C1-50ED-88C6-25F1AA06446D}"/>
              </a:ext>
            </a:extLst>
          </p:cNvPr>
          <p:cNvSpPr txBox="1">
            <a:spLocks/>
          </p:cNvSpPr>
          <p:nvPr/>
        </p:nvSpPr>
        <p:spPr>
          <a:xfrm>
            <a:off x="1419417" y="3917022"/>
            <a:ext cx="1905979" cy="41944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>
                <a:solidFill>
                  <a:srgbClr val="002060"/>
                </a:solidFill>
              </a:rPr>
              <a:t> 필드 초기값</a:t>
            </a:r>
            <a:endParaRPr lang="en-US" altLang="ko-KR" sz="1800" b="1" dirty="0">
              <a:solidFill>
                <a:srgbClr val="00206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00C1F6-3DAD-2B5C-F192-E53912CE9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70" y="1782455"/>
            <a:ext cx="6086257" cy="18396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F58763E-CA4F-48BF-821E-A93CCC6F8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37" y="4336470"/>
            <a:ext cx="10173485" cy="237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5407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46208E8B-030F-54AE-C8FC-DE9648FD0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10-4. </a:t>
            </a:r>
            <a:r>
              <a:rPr lang="ko-KR" altLang="en-US" sz="3600" dirty="0"/>
              <a:t>인터페이스 활용하기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832EA1-60C1-50ED-88C6-25F1AA06446D}"/>
              </a:ext>
            </a:extLst>
          </p:cNvPr>
          <p:cNvSpPr txBox="1">
            <a:spLocks/>
          </p:cNvSpPr>
          <p:nvPr/>
        </p:nvSpPr>
        <p:spPr>
          <a:xfrm>
            <a:off x="1419417" y="3698908"/>
            <a:ext cx="2582132" cy="41944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>
                <a:solidFill>
                  <a:srgbClr val="002060"/>
                </a:solidFill>
              </a:rPr>
              <a:t> 메소드의 </a:t>
            </a:r>
            <a:r>
              <a:rPr lang="ko-KR" altLang="en-US" sz="1800" b="1" dirty="0" err="1">
                <a:solidFill>
                  <a:srgbClr val="002060"/>
                </a:solidFill>
              </a:rPr>
              <a:t>매개값</a:t>
            </a:r>
            <a:endParaRPr lang="en-US" altLang="ko-KR" sz="1800" b="1" dirty="0">
              <a:solidFill>
                <a:srgbClr val="002060"/>
              </a:solidFill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0C5ECBE6-CC24-88F2-2DEA-43F1AC9E5D17}"/>
              </a:ext>
            </a:extLst>
          </p:cNvPr>
          <p:cNvSpPr txBox="1">
            <a:spLocks/>
          </p:cNvSpPr>
          <p:nvPr/>
        </p:nvSpPr>
        <p:spPr>
          <a:xfrm>
            <a:off x="1419417" y="1322001"/>
            <a:ext cx="1905979" cy="41944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>
                <a:solidFill>
                  <a:srgbClr val="002060"/>
                </a:solidFill>
              </a:rPr>
              <a:t> 로컬변수 초기값</a:t>
            </a:r>
            <a:endParaRPr lang="en-US" altLang="ko-KR" sz="1800" b="1" dirty="0">
              <a:solidFill>
                <a:srgbClr val="002060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626D74F-5255-FA5D-4265-3B334ACCA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66" y="1722039"/>
            <a:ext cx="7275396" cy="17576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F02B8FD-A314-9D87-5997-D0B942314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959" y="3691693"/>
            <a:ext cx="6568055" cy="311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024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B8F4006-0521-7DED-E146-9DAEC368F291}"/>
              </a:ext>
            </a:extLst>
          </p:cNvPr>
          <p:cNvSpPr txBox="1"/>
          <p:nvPr/>
        </p:nvSpPr>
        <p:spPr>
          <a:xfrm>
            <a:off x="313084" y="210674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lvl="0" indent="-91440" algn="ctr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8AD7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]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익명구현 객체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D051E61-3607-0076-3940-6814401A3CD7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7484658" cy="862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/>
              <a:t>10-4. </a:t>
            </a:r>
            <a:r>
              <a:rPr lang="ko-KR" altLang="en-US" sz="3600"/>
              <a:t>인터페이스 활용하기</a:t>
            </a:r>
            <a:endParaRPr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5E6236-4D2E-4607-7D34-0C0BEC655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094507"/>
            <a:ext cx="5353050" cy="1724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16FB835-2A81-5357-B625-5B35DF042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003" y="-12282"/>
            <a:ext cx="4993176" cy="68690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6716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0D051E61-3607-0076-3940-6814401A3CD7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7484658" cy="862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/>
              <a:t>10-4. </a:t>
            </a:r>
            <a:r>
              <a:rPr lang="ko-KR" altLang="en-US" sz="3600"/>
              <a:t>인터페이스 활용하기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D0702F-246B-BD2B-DA73-7D3B0AA80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188" y="1293239"/>
            <a:ext cx="5681293" cy="52030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C000A82-61DE-1FFC-9A74-EF7747BCB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103" y="2794762"/>
            <a:ext cx="3200400" cy="16859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9369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BB41-A212-B5A7-A634-A41397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10-4. </a:t>
            </a:r>
            <a:r>
              <a:rPr lang="ko-KR" altLang="en-US" sz="3600" dirty="0"/>
              <a:t>인터페이스 활용하기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B9D53-9418-3C2A-0A7E-81684C0C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95688"/>
            <a:ext cx="4842126" cy="528506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■ 바깥 필드와 메소드에서 사용 제한</a:t>
            </a:r>
            <a:endParaRPr lang="ko-KR" altLang="en-US" sz="1600" dirty="0">
              <a:solidFill>
                <a:srgbClr val="0070C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C2F6C6-4835-3DDE-A00B-5BA7D83DE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405" y="368944"/>
            <a:ext cx="4842125" cy="64261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D32CC0D-551E-FFB0-EBB5-3A78706F0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928" y="2390863"/>
            <a:ext cx="4352681" cy="357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5538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46208E8B-030F-54AE-C8FC-DE9648FD0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10-4. </a:t>
            </a:r>
            <a:r>
              <a:rPr lang="ko-KR" altLang="en-US" sz="3600" dirty="0"/>
              <a:t>인터페이스 활용하기</a:t>
            </a:r>
            <a:endParaRPr lang="ko-KR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472A64-DEDF-53BD-6701-815808497B17}"/>
              </a:ext>
            </a:extLst>
          </p:cNvPr>
          <p:cNvSpPr txBox="1"/>
          <p:nvPr/>
        </p:nvSpPr>
        <p:spPr>
          <a:xfrm>
            <a:off x="979735" y="1521337"/>
            <a:ext cx="9620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lvl="0" indent="-91440" algn="ctr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8AD7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] </a:t>
            </a:r>
            <a:r>
              <a:rPr lang="ko-KR" altLang="en-US" sz="2000" b="1" dirty="0">
                <a:solidFill>
                  <a:srgbClr val="FF0000"/>
                </a:solidFill>
                <a:latin typeface="Calibri" panose="020F0502020204030204"/>
                <a:ea typeface="맑은 고딕" panose="020B0503020000020004" pitchFamily="50" charset="-127"/>
              </a:rPr>
              <a:t>익명구현 객체를 이용하여 </a:t>
            </a:r>
            <a:r>
              <a:rPr lang="en-US" altLang="ko-KR" sz="2000" b="1" dirty="0">
                <a:solidFill>
                  <a:srgbClr val="FF0000"/>
                </a:solidFill>
                <a:latin typeface="Calibri" panose="020F0502020204030204"/>
                <a:ea typeface="맑은 고딕" panose="020B0503020000020004" pitchFamily="50" charset="-127"/>
              </a:rPr>
              <a:t>UI </a:t>
            </a:r>
            <a:r>
              <a:rPr lang="ko-KR" altLang="en-US" sz="2000" b="1" dirty="0">
                <a:solidFill>
                  <a:srgbClr val="FF0000"/>
                </a:solidFill>
                <a:latin typeface="Calibri" panose="020F0502020204030204"/>
                <a:ea typeface="맑은 고딕" panose="020B0503020000020004" pitchFamily="50" charset="-127"/>
              </a:rPr>
              <a:t>이벤트를 처리하는 방법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114B36-3F11-0C52-3300-80161118F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732" y="2262714"/>
            <a:ext cx="6951863" cy="40372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11703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46208E8B-030F-54AE-C8FC-DE9648FD0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10-4. </a:t>
            </a:r>
            <a:r>
              <a:rPr lang="ko-KR" altLang="en-US" sz="3600" dirty="0"/>
              <a:t>인터페이스 활용하기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B8F193-8C57-AB74-4ACA-727A82832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271" y="1112568"/>
            <a:ext cx="7484658" cy="55003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87730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46208E8B-030F-54AE-C8FC-DE9648FD0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484658" cy="86268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10-4. </a:t>
            </a:r>
            <a:r>
              <a:rPr lang="ko-KR" altLang="en-US" sz="3600" dirty="0"/>
              <a:t>인터페이스 활용하기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E5E821-4052-4D0B-B36A-A4E8C1DE2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439" y="2129022"/>
            <a:ext cx="6680308" cy="28513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0C11FE6-CFB9-7DA7-C786-AD5C8A87F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875" y="4494598"/>
            <a:ext cx="3286125" cy="9715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738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B8F4006-0521-7DED-E146-9DAEC368F291}"/>
              </a:ext>
            </a:extLst>
          </p:cNvPr>
          <p:cNvSpPr txBox="1"/>
          <p:nvPr/>
        </p:nvSpPr>
        <p:spPr>
          <a:xfrm>
            <a:off x="5960105" y="65324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lvl="0" indent="-91440" algn="ctr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8AD7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]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바깥 필드와 메소드에서 사용 제한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D051E61-3607-0076-3940-6814401A3CD7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7484658" cy="862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/>
              <a:t>10-4. </a:t>
            </a:r>
            <a:r>
              <a:rPr lang="ko-KR" altLang="en-US" sz="3600"/>
              <a:t>인터페이스 활용하기</a:t>
            </a:r>
            <a:endParaRPr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A9C9D5-73BF-CF35-D9A9-7C73762D0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245" y="1286934"/>
            <a:ext cx="4647509" cy="54717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8736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0D051E61-3607-0076-3940-6814401A3CD7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7484658" cy="862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/>
              <a:t>10-4. </a:t>
            </a:r>
            <a:r>
              <a:rPr lang="ko-KR" altLang="en-US" sz="3600"/>
              <a:t>인터페이스 활용하기</a:t>
            </a:r>
            <a:endParaRPr lang="ko-KR" altLang="en-US" sz="2000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6409AC9-E8FE-7524-540A-95300B6AF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149735"/>
            <a:ext cx="4842126" cy="528506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■ 멤버 클래스에서 사용 제한</a:t>
            </a:r>
            <a:endParaRPr lang="ko-KR" altLang="en-US" sz="1600" dirty="0">
              <a:solidFill>
                <a:srgbClr val="0070C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6906EC-DA78-051A-06E7-BF2372093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593" y="1550316"/>
            <a:ext cx="8125444" cy="524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70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B8F4006-0521-7DED-E146-9DAEC368F291}"/>
              </a:ext>
            </a:extLst>
          </p:cNvPr>
          <p:cNvSpPr txBox="1"/>
          <p:nvPr/>
        </p:nvSpPr>
        <p:spPr>
          <a:xfrm>
            <a:off x="5960105" y="65324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lvl="0" indent="-91440" algn="ctr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8AD7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]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멤버 클래스에서 사용 제한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D051E61-3607-0076-3940-6814401A3CD7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7484658" cy="862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/>
              <a:t>10-4. </a:t>
            </a:r>
            <a:r>
              <a:rPr lang="ko-KR" altLang="en-US" sz="3600"/>
              <a:t>인터페이스 활용하기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88E1B8-6C0B-4B3F-3A52-A2AA4F372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849" y="1182848"/>
            <a:ext cx="4382301" cy="55827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9968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0D051E61-3607-0076-3940-6814401A3CD7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7484658" cy="862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/>
              <a:t>10-4. </a:t>
            </a:r>
            <a:r>
              <a:rPr lang="ko-KR" altLang="en-US" sz="3600"/>
              <a:t>인터페이스 활용하기</a:t>
            </a:r>
            <a:endParaRPr lang="ko-KR" altLang="en-US" sz="2000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6409AC9-E8FE-7524-540A-95300B6AF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149735"/>
            <a:ext cx="4842126" cy="528506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■ 로컬 클래스에서 사용 제한</a:t>
            </a:r>
            <a:endParaRPr lang="ko-KR" altLang="en-US" sz="1600" dirty="0">
              <a:solidFill>
                <a:srgbClr val="0070C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9128C5-9FE4-68D5-0F62-FAC335E7D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761" y="1552333"/>
            <a:ext cx="8693328" cy="519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203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0D051E61-3607-0076-3940-6814401A3CD7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7484658" cy="862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/>
              <a:t>10-4. </a:t>
            </a:r>
            <a:r>
              <a:rPr lang="ko-KR" altLang="en-US" sz="3600"/>
              <a:t>인터페이스 활용하기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6703BC-AD30-FD01-7033-49F1FF762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554" y="1237911"/>
            <a:ext cx="6926892" cy="55395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D81A02-04A9-74B9-775C-D4F18A5518BD}"/>
              </a:ext>
            </a:extLst>
          </p:cNvPr>
          <p:cNvSpPr txBox="1"/>
          <p:nvPr/>
        </p:nvSpPr>
        <p:spPr>
          <a:xfrm>
            <a:off x="5960105" y="65324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lvl="0" indent="-91440" algn="ctr" defTabSz="914400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8AD7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]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로컬 클래스에서 사용 제한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0638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0D051E61-3607-0076-3940-6814401A3CD7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7484658" cy="862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/>
              <a:t>10-4. </a:t>
            </a:r>
            <a:r>
              <a:rPr lang="ko-KR" altLang="en-US" sz="3600"/>
              <a:t>인터페이스 활용하기</a:t>
            </a:r>
            <a:endParaRPr lang="ko-KR" altLang="en-US" sz="2000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6409AC9-E8FE-7524-540A-95300B6AF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149735"/>
            <a:ext cx="4842126" cy="528506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■ 중첩 클래스에서 바깥 클래스 참조 얻기</a:t>
            </a:r>
            <a:endParaRPr lang="ko-KR" altLang="en-US" sz="1600" dirty="0">
              <a:solidFill>
                <a:srgbClr val="0070C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EFE247-43B8-6F37-9E21-7DEEF7021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837" y="1529745"/>
            <a:ext cx="6560052" cy="526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74458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사용자 지정 7">
      <a:dk1>
        <a:srgbClr val="636363"/>
      </a:dk1>
      <a:lt1>
        <a:sysClr val="window" lastClr="FFFFFF"/>
      </a:lt1>
      <a:dk2>
        <a:srgbClr val="632E62"/>
      </a:dk2>
      <a:lt2>
        <a:srgbClr val="EAE5EB"/>
      </a:lt2>
      <a:accent1>
        <a:srgbClr val="636363"/>
      </a:accent1>
      <a:accent2>
        <a:srgbClr val="63636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7E6483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9808</TotalTime>
  <Words>441</Words>
  <Application>Microsoft Office PowerPoint</Application>
  <PresentationFormat>와이드스크린</PresentationFormat>
  <Paragraphs>85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맑은 고딕</vt:lpstr>
      <vt:lpstr>Arial</vt:lpstr>
      <vt:lpstr>Calibri</vt:lpstr>
      <vt:lpstr>Calibri Light</vt:lpstr>
      <vt:lpstr>Consolas</vt:lpstr>
      <vt:lpstr>Wingdings</vt:lpstr>
      <vt:lpstr>추억</vt:lpstr>
      <vt:lpstr>자바 스터디 #8 _ (20221117) </vt:lpstr>
      <vt:lpstr>10. 인터페이스</vt:lpstr>
      <vt:lpstr>10-4. 인터페이스 활용하기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10-4. 인터페이스 활용하기</vt:lpstr>
      <vt:lpstr>PowerPoint 프레젠테이션</vt:lpstr>
      <vt:lpstr>PowerPoint 프레젠테이션</vt:lpstr>
      <vt:lpstr>10-4. 인터페이스 활용하기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10-4. 인터페이스 활용하기</vt:lpstr>
      <vt:lpstr>10-4. 인터페이스 활용하기</vt:lpstr>
      <vt:lpstr>PowerPoint 프레젠테이션</vt:lpstr>
      <vt:lpstr>PowerPoint 프레젠테이션</vt:lpstr>
      <vt:lpstr>10-4. 인터페이스 활용하기</vt:lpstr>
      <vt:lpstr>10-4. 인터페이스 활용하기</vt:lpstr>
      <vt:lpstr>10-4. 인터페이스 활용하기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자바 스터디 #1 _ (20220915)</dc:title>
  <dc:creator>2476</dc:creator>
  <cp:lastModifiedBy>2476</cp:lastModifiedBy>
  <cp:revision>1899</cp:revision>
  <dcterms:created xsi:type="dcterms:W3CDTF">2022-09-07T04:20:59Z</dcterms:created>
  <dcterms:modified xsi:type="dcterms:W3CDTF">2022-11-17T00:48:54Z</dcterms:modified>
</cp:coreProperties>
</file>